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58" r:id="rId4"/>
    <p:sldId id="269" r:id="rId5"/>
    <p:sldId id="263" r:id="rId6"/>
    <p:sldId id="264" r:id="rId7"/>
    <p:sldId id="265" r:id="rId8"/>
    <p:sldId id="266" r:id="rId9"/>
    <p:sldId id="267" r:id="rId10"/>
    <p:sldId id="272" r:id="rId11"/>
    <p:sldId id="268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1801"/>
    <a:srgbClr val="2C06D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55" autoAdjust="0"/>
    <p:restoredTop sz="94660" autoAdjust="0"/>
  </p:normalViewPr>
  <p:slideViewPr>
    <p:cSldViewPr>
      <p:cViewPr varScale="1">
        <p:scale>
          <a:sx n="69" d="100"/>
          <a:sy n="69" d="100"/>
        </p:scale>
        <p:origin x="-53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04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-1440" y="-9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1C15DFA8-88CF-4DFD-8524-1EE0363A4FAA}" type="datetimeFigureOut">
              <a:rPr lang="ru-RU"/>
              <a:pPr>
                <a:defRPr/>
              </a:pPr>
              <a:t>24.04.2012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F862164C-7244-4393-9B26-BAC440D605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536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B287CF1-E3AC-4291-9E62-AC165B31F711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5F8C64-77DD-4088-A0E3-AF48B710277E}" type="datetimeFigureOut">
              <a:rPr lang="ru-RU"/>
              <a:pPr>
                <a:defRPr/>
              </a:pPr>
              <a:t>24.04.2012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1BDF1F-25A0-486C-8F7C-A258857370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9BC356-82A9-4A20-BB10-B1168F17F020}" type="datetimeFigureOut">
              <a:rPr lang="ru-RU"/>
              <a:pPr>
                <a:defRPr/>
              </a:pPr>
              <a:t>24.04.2012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C3848F-B8F4-4FEF-A78C-1C3C284C25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7FD7E3-7D3A-438F-B60B-7C85026F1C01}" type="datetimeFigureOut">
              <a:rPr lang="ru-RU"/>
              <a:pPr>
                <a:defRPr/>
              </a:pPr>
              <a:t>24.04.2012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5B11BB-D346-429A-B05F-5DCFBA1E03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18511C-E163-403D-9B44-1CCFFCAB6C21}" type="datetimeFigureOut">
              <a:rPr lang="ru-RU"/>
              <a:pPr>
                <a:defRPr/>
              </a:pPr>
              <a:t>24.04.2012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211826-3819-40BB-A252-53AB9ED944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D08C98-5740-48E1-BA11-4EE45F28BAA0}" type="datetimeFigureOut">
              <a:rPr lang="ru-RU"/>
              <a:pPr>
                <a:defRPr/>
              </a:pPr>
              <a:t>24.04.2012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B55BE0-AEA6-4747-8F3E-77EC5F91E0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A8D8F6-D442-4427-850C-AAA99582BE21}" type="datetimeFigureOut">
              <a:rPr lang="ru-RU"/>
              <a:pPr>
                <a:defRPr/>
              </a:pPr>
              <a:t>24.04.2012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EFF84C-1F77-46B4-ACE2-E4DD325538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15CD82-234F-4FD9-80AE-48932B345284}" type="datetimeFigureOut">
              <a:rPr lang="ru-RU"/>
              <a:pPr>
                <a:defRPr/>
              </a:pPr>
              <a:t>24.04.2012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24A7D9-F35E-4346-AAA2-710331478D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B21F32-A48D-42BF-B8D4-B26CB6DAAD2A}" type="datetimeFigureOut">
              <a:rPr lang="ru-RU"/>
              <a:pPr>
                <a:defRPr/>
              </a:pPr>
              <a:t>24.04.2012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DA02D4-B55F-4D15-A0E0-8F56293DC3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ый треугольник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00257B-E0BB-4139-A5B7-A29D65C3719D}" type="datetimeFigureOut">
              <a:rPr lang="ru-RU"/>
              <a:pPr>
                <a:defRPr/>
              </a:pPr>
              <a:t>24.04.2012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AC38F8-57F5-4CA9-A105-3F94281DB9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2F89D6-56B8-4C47-A02E-C46F61B47595}" type="datetimeFigureOut">
              <a:rPr lang="ru-RU"/>
              <a:pPr>
                <a:defRPr/>
              </a:pPr>
              <a:t>24.04.2012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37C3F0-7B54-4533-909D-AF96B60889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27C718-8F39-4799-8D2C-12B97E0CEC26}" type="datetimeFigureOut">
              <a:rPr lang="ru-RU"/>
              <a:pPr>
                <a:defRPr/>
              </a:pPr>
              <a:t>24.04.2012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64A9CE-7246-4862-B873-08FE39188D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05FF70B-34E6-4F0A-A3E4-128DD620C59B}" type="datetimeFigureOut">
              <a:rPr lang="ru-RU"/>
              <a:pPr>
                <a:defRPr/>
              </a:pPr>
              <a:t>24.04.2012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87EC007-3F6E-41D1-84B0-C963B474C0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0" r:id="rId4"/>
    <p:sldLayoutId id="2147483669" r:id="rId5"/>
    <p:sldLayoutId id="2147483668" r:id="rId6"/>
    <p:sldLayoutId id="2147483667" r:id="rId7"/>
    <p:sldLayoutId id="2147483666" r:id="rId8"/>
    <p:sldLayoutId id="2147483674" r:id="rId9"/>
    <p:sldLayoutId id="2147483665" r:id="rId10"/>
    <p:sldLayoutId id="21474836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4143380"/>
            <a:ext cx="7851648" cy="18288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ЭТО КОНСТИТУЦИЯ ШКОЛЬНОГО ОБРАЗОВАНИЯ</a:t>
            </a:r>
            <a:endParaRPr lang="ru-RU" dirty="0"/>
          </a:p>
        </p:txBody>
      </p:sp>
      <p:pic>
        <p:nvPicPr>
          <p:cNvPr id="4" name="Рисунок 3" descr="фгос.gif"/>
          <p:cNvPicPr>
            <a:picLocks noChangeAspect="1"/>
          </p:cNvPicPr>
          <p:nvPr/>
        </p:nvPicPr>
        <p:blipFill>
          <a:blip r:embed="rId3" cstate="print"/>
          <a:srcRect l="4323" t="6250" b="58333"/>
          <a:stretch>
            <a:fillRect/>
          </a:stretch>
        </p:blipFill>
        <p:spPr bwMode="auto">
          <a:xfrm>
            <a:off x="1357313" y="500063"/>
            <a:ext cx="6958012" cy="364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Рисунок 4" descr="122_227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14688" y="142875"/>
            <a:ext cx="2714625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5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1028696"/>
            <a:ext cx="7851648" cy="18288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3200" dirty="0" smtClean="0"/>
              <a:t>«Всякий новый век, давая нам новое знание, дает нам новые глаза» 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ru-RU" sz="3200" dirty="0" smtClean="0"/>
              <a:t>Г.Гейне</a:t>
            </a: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28688" y="2786063"/>
            <a:ext cx="7854950" cy="3271837"/>
          </a:xfrm>
        </p:spPr>
        <p:txBody>
          <a:bodyPr/>
          <a:lstStyle/>
          <a:p>
            <a:pPr marR="0" algn="ctr"/>
            <a:r>
              <a:rPr lang="ru-RU" sz="3200" b="1" dirty="0" smtClean="0">
                <a:solidFill>
                  <a:srgbClr val="FFFF00"/>
                </a:solidFill>
              </a:rPr>
              <a:t>Федеральный государственный образовательный стандарт можно назвать «новыми глазами» образования, поскольку именно в формате стандарта зафиксированы требования государства и общества к целям образования. </a:t>
            </a:r>
          </a:p>
          <a:p>
            <a:pPr marR="0" algn="l"/>
            <a:endParaRPr lang="ru-RU" sz="3200" dirty="0" smtClean="0">
              <a:solidFill>
                <a:srgbClr val="FF0000"/>
              </a:solidFill>
            </a:endParaRPr>
          </a:p>
        </p:txBody>
      </p:sp>
      <p:pic>
        <p:nvPicPr>
          <p:cNvPr id="16387" name="Рисунок 3" descr="глобус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14688" y="-500063"/>
            <a:ext cx="2878137" cy="407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013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28625"/>
            <a:ext cx="9144000" cy="893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43268" y="2214554"/>
            <a:ext cx="7772400" cy="135732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2800" dirty="0" smtClean="0">
                <a:solidFill>
                  <a:srgbClr val="FFFF00"/>
                </a:solidFill>
              </a:rPr>
              <a:t>Что представляет собой ФГОС?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714500" y="3398838"/>
            <a:ext cx="7272338" cy="2682875"/>
          </a:xfrm>
        </p:spPr>
        <p:txBody>
          <a:bodyPr>
            <a:normAutofit fontScale="92500"/>
          </a:bodyPr>
          <a:lstStyle/>
          <a:p>
            <a:pPr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700" b="1" spc="-1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соответствии с Законом РФ «Об образовании»</a:t>
            </a:r>
            <a:endParaRPr lang="en-US" sz="2700" b="1" spc="-1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300" dirty="0" smtClean="0">
                <a:solidFill>
                  <a:srgbClr val="2C06D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ред. Федерального закона от 01.12.2007 N 309-ФЗ; ст. 7) федеральные государственные образовательные стандарты (ФГОС) - это совокупность требований, обязательных при реализации образовательных программ всеми школами, имеющими государственную аккредитацию.</a:t>
            </a:r>
          </a:p>
          <a:p>
            <a:pPr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ru-RU" sz="2400" dirty="0"/>
          </a:p>
        </p:txBody>
      </p:sp>
      <p:pic>
        <p:nvPicPr>
          <p:cNvPr id="7" name="Рисунок 6" descr="орёл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3" y="1714500"/>
            <a:ext cx="1517650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3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1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1714488"/>
            <a:ext cx="7772400" cy="1179018"/>
          </a:xfrm>
        </p:spPr>
        <p:txBody>
          <a:bodyPr/>
          <a:lstStyle/>
          <a:p>
            <a:pPr algn="ctr"/>
            <a:r>
              <a:rPr lang="ru-RU" sz="4000" dirty="0" smtClean="0">
                <a:solidFill>
                  <a:srgbClr val="FFFF00"/>
                </a:solidFill>
              </a:rPr>
              <a:t>Какие требования </a:t>
            </a:r>
            <a:r>
              <a:rPr lang="ru-RU" sz="4000" dirty="0" err="1" smtClean="0">
                <a:solidFill>
                  <a:srgbClr val="FFFF00"/>
                </a:solidFill>
              </a:rPr>
              <a:t>ввыдвигает</a:t>
            </a:r>
            <a:r>
              <a:rPr lang="ru-RU" sz="4000" dirty="0" smtClean="0">
                <a:solidFill>
                  <a:srgbClr val="FFFF00"/>
                </a:solidFill>
              </a:rPr>
              <a:t> новый ФГОС?</a:t>
            </a:r>
            <a:endParaRPr lang="ru-RU" sz="4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5786" y="3357562"/>
            <a:ext cx="7772400" cy="2571768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ru-RU" sz="3600" dirty="0" smtClean="0"/>
              <a:t>К результатам освоения ООП НОО</a:t>
            </a:r>
          </a:p>
          <a:p>
            <a:pPr>
              <a:buFont typeface="Arial" pitchFamily="34" charset="0"/>
              <a:buChar char="•"/>
            </a:pPr>
            <a:r>
              <a:rPr lang="ru-RU" sz="3600" dirty="0" smtClean="0"/>
              <a:t>К структуре ООП НОО</a:t>
            </a:r>
          </a:p>
          <a:p>
            <a:pPr>
              <a:buFont typeface="Arial" pitchFamily="34" charset="0"/>
              <a:buChar char="•"/>
            </a:pPr>
            <a:r>
              <a:rPr lang="ru-RU" sz="3600" dirty="0" smtClean="0"/>
              <a:t>К условиям реализации ООП НОО</a:t>
            </a:r>
            <a:endParaRPr lang="ru-RU" sz="3600" dirty="0"/>
          </a:p>
        </p:txBody>
      </p:sp>
      <p:pic>
        <p:nvPicPr>
          <p:cNvPr id="4" name="Рисунок 3" descr="013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28625"/>
            <a:ext cx="9144000" cy="893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3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428625" y="1714153"/>
            <a:ext cx="9710738" cy="3847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endParaRPr lang="en-US" sz="2800" dirty="0"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Да, содержание учебников изменено в соответствии  с новыми требованиями к результатам.</a:t>
            </a:r>
          </a:p>
          <a:p>
            <a:pPr>
              <a:defRPr/>
            </a:pPr>
            <a:endParaRPr lang="ru-RU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Но наименование учебных комплектов для начальной школы  осталось прежним.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8625" y="103188"/>
            <a:ext cx="8501063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Изменились ли учебники</a:t>
            </a:r>
          </a:p>
          <a:p>
            <a:pPr algn="ctr">
              <a:defRPr/>
            </a:pPr>
            <a:r>
              <a:rPr lang="ru-RU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для начальной школы?</a:t>
            </a:r>
            <a:endParaRPr lang="en-US" sz="4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22531" name="Picture 3" descr="E:\символика\005-0001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54475" y="5429250"/>
            <a:ext cx="1160463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22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22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29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857250" y="715963"/>
            <a:ext cx="73580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FF00"/>
                </a:solidFill>
                <a:latin typeface="+mn-lt"/>
              </a:rPr>
              <a:t>Сколько дополнительных занятий (кружков, секций) может посещать мой ребенок?</a:t>
            </a:r>
            <a:endParaRPr lang="ru-RU" sz="32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1071538" y="2613534"/>
            <a:ext cx="750099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ru-RU" sz="2400" dirty="0" smtClean="0"/>
              <a:t>Выбор внеурочных занятий, предлагаемых школой, и их количество осуществляет родитель. </a:t>
            </a:r>
          </a:p>
          <a:p>
            <a:r>
              <a:rPr lang="ru-RU" sz="2400" dirty="0" smtClean="0"/>
              <a:t>Однако не следует забывать о возможной перегрузке ребенка. Психологи рекомендуют </a:t>
            </a:r>
          </a:p>
          <a:p>
            <a:r>
              <a:rPr lang="ru-RU" sz="2400" dirty="0" smtClean="0"/>
              <a:t>не более 2-3 занятий в неделю сверх общей программы обучения.</a:t>
            </a:r>
            <a:endParaRPr lang="ru-RU" sz="2400" dirty="0"/>
          </a:p>
        </p:txBody>
      </p:sp>
      <p:pic>
        <p:nvPicPr>
          <p:cNvPr id="24578" name="Picture 2" descr="E:\ИСПРАВЛЕННЫЕ\книга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6125" y="4286250"/>
            <a:ext cx="2286000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245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245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457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642939" y="500063"/>
            <a:ext cx="828678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Что такое внеурочная деятельность,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каковы ее особенности?</a:t>
            </a:r>
            <a:endParaRPr lang="ru-RU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679450" y="1683865"/>
            <a:ext cx="7678764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ru-RU" sz="2800" dirty="0" smtClean="0"/>
              <a:t>Внеурочная деятельность организуется по направлениям развития личности ( </a:t>
            </a:r>
            <a:r>
              <a:rPr lang="ru-RU" sz="2800" dirty="0" smtClean="0">
                <a:solidFill>
                  <a:srgbClr val="FF0000"/>
                </a:solidFill>
              </a:rPr>
              <a:t>спортивно-оздоровительное</a:t>
            </a:r>
            <a:r>
              <a:rPr lang="ru-RU" sz="2800" dirty="0" smtClean="0"/>
              <a:t>, </a:t>
            </a:r>
            <a:r>
              <a:rPr lang="ru-RU" sz="2800" dirty="0" smtClean="0">
                <a:solidFill>
                  <a:srgbClr val="FFC000"/>
                </a:solidFill>
              </a:rPr>
              <a:t>духовно-нравственное</a:t>
            </a:r>
            <a:r>
              <a:rPr lang="ru-RU" sz="2800" dirty="0" smtClean="0"/>
              <a:t>, </a:t>
            </a:r>
            <a:r>
              <a:rPr lang="ru-RU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социальное</a:t>
            </a:r>
            <a:r>
              <a:rPr lang="ru-RU" sz="2800" dirty="0" smtClean="0"/>
              <a:t>, </a:t>
            </a:r>
            <a:r>
              <a:rPr lang="ru-RU" sz="2800" dirty="0" err="1" smtClean="0">
                <a:solidFill>
                  <a:schemeClr val="bg1"/>
                </a:solidFill>
              </a:rPr>
              <a:t>общеинтеллектуальное</a:t>
            </a:r>
            <a:r>
              <a:rPr lang="ru-RU" sz="2800" dirty="0" smtClean="0"/>
              <a:t>, </a:t>
            </a:r>
            <a:r>
              <a:rPr lang="ru-RU" sz="2800" dirty="0" smtClean="0">
                <a:solidFill>
                  <a:srgbClr val="C00000"/>
                </a:solidFill>
              </a:rPr>
              <a:t>общекультурное</a:t>
            </a:r>
            <a:r>
              <a:rPr lang="ru-RU" sz="2800" dirty="0" smtClean="0"/>
              <a:t>).</a:t>
            </a:r>
          </a:p>
          <a:p>
            <a:pPr>
              <a:defRPr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Во внеурочную деятельность могут входить: кружки, экскурсии, секции, круглые столы, соревнования, поисковые и научные исследования, а так же индивидуальные занятия с учащимися.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235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235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355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642910" y="1428736"/>
            <a:ext cx="7833811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FF00"/>
                </a:solidFill>
                <a:latin typeface="+mn-lt"/>
              </a:rPr>
              <a:t>С какого класса дети будут изучать </a:t>
            </a:r>
            <a:endParaRPr lang="ru-RU" sz="3200" dirty="0" smtClean="0">
              <a:solidFill>
                <a:srgbClr val="FFFF00"/>
              </a:solidFill>
              <a:latin typeface="+mn-lt"/>
            </a:endParaRPr>
          </a:p>
          <a:p>
            <a:pPr algn="ctr"/>
            <a:r>
              <a:rPr lang="ru-RU" sz="3200" b="1" dirty="0" smtClean="0">
                <a:solidFill>
                  <a:srgbClr val="FFFF00"/>
                </a:solidFill>
                <a:latin typeface="+mn-lt"/>
              </a:rPr>
              <a:t>иностранный язык согласно новому </a:t>
            </a:r>
          </a:p>
          <a:p>
            <a:pPr algn="ctr"/>
            <a:r>
              <a:rPr lang="ru-RU" sz="3200" b="1" dirty="0" smtClean="0">
                <a:solidFill>
                  <a:srgbClr val="FFFF00"/>
                </a:solidFill>
                <a:latin typeface="+mn-lt"/>
              </a:rPr>
              <a:t>стандарту?</a:t>
            </a:r>
            <a:endParaRPr lang="ru-RU" sz="3200" dirty="0">
              <a:solidFill>
                <a:srgbClr val="FFFF00"/>
              </a:solidFill>
              <a:latin typeface="+mn-lt"/>
            </a:endParaRPr>
          </a:p>
        </p:txBody>
      </p:sp>
      <p:pic>
        <p:nvPicPr>
          <p:cNvPr id="27655" name="Picture 7" descr="E:\ИСПРАВЛЕННЫЕ\глобус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8992" y="142852"/>
            <a:ext cx="2179638" cy="305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857224" y="3813579"/>
            <a:ext cx="7572428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Это определяет школа фиксирует в ООП. </a:t>
            </a:r>
            <a:endParaRPr kumimoji="0" lang="ru-RU" sz="2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Как правило, преподавание иностранного языка вводится со 2 класса.</a:t>
            </a:r>
            <a:endParaRPr kumimoji="0" lang="ru-RU" sz="2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512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2" grpId="0"/>
      <p:bldP spid="51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1285852" y="693462"/>
            <a:ext cx="692948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FFFF00"/>
                </a:solidFill>
                <a:latin typeface="+mn-lt"/>
              </a:rPr>
              <a:t>Допускается ли работа на компьютере в первом классе?</a:t>
            </a:r>
            <a:endParaRPr lang="ru-RU" sz="3200" dirty="0" smtClean="0">
              <a:solidFill>
                <a:srgbClr val="FFFF00"/>
              </a:solidFill>
              <a:latin typeface="+mn-lt"/>
            </a:endParaRPr>
          </a:p>
          <a:p>
            <a:pPr indent="800100" algn="ctr">
              <a:defRPr/>
            </a:pPr>
            <a:endParaRPr lang="ru-RU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1071538" y="2614563"/>
            <a:ext cx="7000924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dirty="0" smtClean="0"/>
              <a:t>Да, при соблюдении определенных правил. Учитель обязательно чередует такую работу с</a:t>
            </a:r>
          </a:p>
          <a:p>
            <a:r>
              <a:rPr lang="ru-RU" sz="2400" dirty="0" smtClean="0"/>
              <a:t>другими видами учебной деятельности, строго следит за продолжительностью времени работы учащихся за компьютером.</a:t>
            </a:r>
          </a:p>
          <a:p>
            <a:pPr indent="800100" algn="just">
              <a:defRPr/>
            </a:pPr>
            <a:endParaRPr lang="ru-RU" sz="2400" dirty="0"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pic>
        <p:nvPicPr>
          <p:cNvPr id="7" name="Picture 2" descr="E:\ИСПРАВЛЕННЫЕ\книга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6125" y="4286250"/>
            <a:ext cx="2286000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66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66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5" grpId="0"/>
      <p:bldP spid="2662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85786" y="357166"/>
            <a:ext cx="742955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Когда ребенок пойдет в 5 класс, будет ли он учиться по новому стандарту?</a:t>
            </a:r>
            <a:endParaRPr lang="ru-RU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857224" y="4000504"/>
            <a:ext cx="7572428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just"/>
            <a:r>
              <a:rPr lang="ru-RU" sz="2800" dirty="0" smtClean="0">
                <a:effectLst>
                  <a:outerShdw blurRad="38100" dist="38100" dir="2700000" algn="tl">
                    <a:srgbClr val="04617B"/>
                  </a:outerShdw>
                </a:effectLst>
                <a:latin typeface="Times New Roman" pitchFamily="18" charset="0"/>
                <a:cs typeface="Times New Roman" pitchFamily="18" charset="0"/>
              </a:rPr>
              <a:t>Да, если ваш ребенок поступил в школу в 2011 году, то в 2015 году он будет учиться по новому стандарту основного общего образования (5-9 класс).</a:t>
            </a:r>
            <a:endParaRPr lang="ru-RU" sz="2800" dirty="0">
              <a:effectLst>
                <a:outerShdw blurRad="38100" dist="38100" dir="2700000" algn="tl">
                  <a:srgbClr val="04617B"/>
                </a:outerShdw>
              </a:effectLst>
            </a:endParaRPr>
          </a:p>
        </p:txBody>
      </p:sp>
      <p:pic>
        <p:nvPicPr>
          <p:cNvPr id="1026" name="Picture 2" descr="E:\ИСПРАВЛЕННЫЕ\книга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3240" y="1643050"/>
            <a:ext cx="2208213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400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Спасибо за внимание</a:t>
            </a:r>
            <a:r>
              <a:rPr lang="ru-RU" sz="5000" b="0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5000" b="0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!</a:t>
            </a:r>
            <a:r>
              <a:rPr lang="ru-RU" sz="5000" b="0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/>
            </a:r>
            <a:br>
              <a:rPr lang="ru-RU" sz="5000" b="0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ru-RU" sz="5000" b="0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Успехов в обучении вашим детям!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617</TotalTime>
  <Words>370</Words>
  <Application>Microsoft Office PowerPoint</Application>
  <PresentationFormat>Экран (4:3)</PresentationFormat>
  <Paragraphs>36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Поток</vt:lpstr>
      <vt:lpstr>ЭТО КОНСТИТУЦИЯ ШКОЛЬНОГО ОБРАЗОВАНИЯ</vt:lpstr>
      <vt:lpstr>«Всякий новый век, давая нам новое знание, дает нам новые глаза»  Г.Гейне</vt:lpstr>
      <vt:lpstr>Что представляет собой ФГОС? </vt:lpstr>
      <vt:lpstr>Какие требования ввыдвигает новый ФГОС?</vt:lpstr>
      <vt:lpstr>Слайд 5</vt:lpstr>
      <vt:lpstr>Слайд 6</vt:lpstr>
      <vt:lpstr>Слайд 7</vt:lpstr>
      <vt:lpstr>Слайд 8</vt:lpstr>
      <vt:lpstr>Слайд 9</vt:lpstr>
      <vt:lpstr>Слайд 10</vt:lpstr>
      <vt:lpstr>Спасибо за внимание ! Успехов в обучении вашим детям!</vt:lpstr>
    </vt:vector>
  </TitlesOfParts>
  <Company>ООО"СГ"Адмирал"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GaltsovAM</dc:creator>
  <cp:lastModifiedBy>User</cp:lastModifiedBy>
  <cp:revision>63</cp:revision>
  <dcterms:created xsi:type="dcterms:W3CDTF">2011-12-15T04:36:14Z</dcterms:created>
  <dcterms:modified xsi:type="dcterms:W3CDTF">2012-04-24T06:53:54Z</dcterms:modified>
</cp:coreProperties>
</file>